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  <p:sldId id="264" r:id="rId5"/>
    <p:sldId id="265" r:id="rId6"/>
    <p:sldId id="266" r:id="rId7"/>
    <p:sldId id="260" r:id="rId8"/>
    <p:sldId id="261" r:id="rId9"/>
    <p:sldId id="262" r:id="rId10"/>
    <p:sldId id="263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4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69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0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15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6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6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9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67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3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9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0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EBE4-0E6B-4D0B-A043-CA237B42C4CD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DA4FE-ADAD-443F-8C21-35B7FAAEF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22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SWtDeeXtMZ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PostView.naver?isHttpsRedirect=true&amp;blogId=skytk123&amp;logNo=120156946307" TargetMode="External"/><Relationship Id="rId3" Type="http://schemas.openxmlformats.org/officeDocument/2006/relationships/hyperlink" Target="https://m.etnews.com/20170323000099?obj=Tzo4OiJzdGRDbGFzcyI6Mjp7czo3OiJyZWZlcmVyIjtOO3M6NzoiZm9yd2FyZCI7czoxMzoid2ViIHRvIG1vYmlsZSI7fQ%3D%3D" TargetMode="External"/><Relationship Id="rId7" Type="http://schemas.openxmlformats.org/officeDocument/2006/relationships/hyperlink" Target="https://dabingk.tistory.com/23" TargetMode="External"/><Relationship Id="rId2" Type="http://schemas.openxmlformats.org/officeDocument/2006/relationships/hyperlink" Target="https://pokemongohub.net/post/article/pokemon-go-backend-stack-deep-div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ko/blogs/korea/web-based-game-architecture-patterns/" TargetMode="External"/><Relationship Id="rId5" Type="http://schemas.openxmlformats.org/officeDocument/2006/relationships/hyperlink" Target="https://aws.amazon.com/ko/blogs/korea/mmog-architecture-patterns/" TargetMode="External"/><Relationship Id="rId10" Type="http://schemas.openxmlformats.org/officeDocument/2006/relationships/hyperlink" Target="https://theorydb.github.io/review/2021/02/25/review-book-it-infra-by-pic/" TargetMode="External"/><Relationship Id="rId4" Type="http://schemas.openxmlformats.org/officeDocument/2006/relationships/hyperlink" Target="https://m.inven.co.kr/webzine/wznews.php?idx=184851" TargetMode="External"/><Relationship Id="rId9" Type="http://schemas.openxmlformats.org/officeDocument/2006/relationships/hyperlink" Target="https://anywaydevlog.tistory.com/6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0084"/>
            <a:ext cx="9144000" cy="107696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상용 게임 서버 분석</a:t>
            </a: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9ACFF150-2D01-42C7-A155-4EC50E46D0D2}"/>
              </a:ext>
            </a:extLst>
          </p:cNvPr>
          <p:cNvSpPr/>
          <p:nvPr/>
        </p:nvSpPr>
        <p:spPr>
          <a:xfrm>
            <a:off x="-3098800" y="3600475"/>
            <a:ext cx="6197600" cy="6197600"/>
          </a:xfrm>
          <a:prstGeom prst="arc">
            <a:avLst>
              <a:gd name="adj1" fmla="val 16200000"/>
              <a:gd name="adj2" fmla="val 23093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71FC80-2F6F-4F5D-A9EB-EAE8020143BB}"/>
              </a:ext>
            </a:extLst>
          </p:cNvPr>
          <p:cNvSpPr/>
          <p:nvPr/>
        </p:nvSpPr>
        <p:spPr>
          <a:xfrm>
            <a:off x="1524000" y="3428999"/>
            <a:ext cx="1798320" cy="179832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96F4B69A-82AC-4D4A-9868-4F25F240863E}"/>
              </a:ext>
            </a:extLst>
          </p:cNvPr>
          <p:cNvSpPr/>
          <p:nvPr/>
        </p:nvSpPr>
        <p:spPr>
          <a:xfrm rot="10800000">
            <a:off x="9093200" y="-2940076"/>
            <a:ext cx="6197600" cy="6197600"/>
          </a:xfrm>
          <a:prstGeom prst="arc">
            <a:avLst>
              <a:gd name="adj1" fmla="val 16200000"/>
              <a:gd name="adj2" fmla="val 230938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서버 - 무료 과학 기술개 아이콘">
            <a:extLst>
              <a:ext uri="{FF2B5EF4-FFF2-40B4-BE49-F238E27FC236}">
                <a16:creationId xmlns:a16="http://schemas.microsoft.com/office/drawing/2014/main" id="{1D64F065-5264-44E9-AC21-024A88D8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7" y="426529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85AAE-EB45-4086-944A-0BD47DE5ECB0}"/>
              </a:ext>
            </a:extLst>
          </p:cNvPr>
          <p:cNvSpPr txBox="1"/>
          <p:nvPr/>
        </p:nvSpPr>
        <p:spPr>
          <a:xfrm>
            <a:off x="4062302" y="5312778"/>
            <a:ext cx="406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2022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서버 프로그래밍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: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할거없다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49A-C227-4A3E-A4B2-B957DAA4553B}"/>
              </a:ext>
            </a:extLst>
          </p:cNvPr>
          <p:cNvSpPr txBox="1"/>
          <p:nvPr/>
        </p:nvSpPr>
        <p:spPr>
          <a:xfrm>
            <a:off x="9733280" y="60684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김태현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손환주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44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11E175-8E04-4EEE-A224-F8FB10D56995}"/>
              </a:ext>
            </a:extLst>
          </p:cNvPr>
          <p:cNvSpPr/>
          <p:nvPr/>
        </p:nvSpPr>
        <p:spPr>
          <a:xfrm>
            <a:off x="8037448" y="1375768"/>
            <a:ext cx="3261924" cy="4788576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10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지속형 서버 예시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3EF927-604D-4B0E-BFF8-C6595E82540F}"/>
              </a:ext>
            </a:extLst>
          </p:cNvPr>
          <p:cNvSpPr/>
          <p:nvPr/>
        </p:nvSpPr>
        <p:spPr>
          <a:xfrm>
            <a:off x="4501792" y="1375769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B3BD8-5780-40F2-ACDE-90488336F600}"/>
              </a:ext>
            </a:extLst>
          </p:cNvPr>
          <p:cNvSpPr txBox="1"/>
          <p:nvPr/>
        </p:nvSpPr>
        <p:spPr>
          <a:xfrm>
            <a:off x="4501792" y="3272846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대표적인 지속형 게임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WoW</a:t>
            </a:r>
            <a:endParaRPr lang="ko-KR" altLang="en-US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5A25BF-942C-4882-A18C-2CEC3DCB5EC0}"/>
              </a:ext>
            </a:extLst>
          </p:cNvPr>
          <p:cNvSpPr/>
          <p:nvPr/>
        </p:nvSpPr>
        <p:spPr>
          <a:xfrm>
            <a:off x="4497045" y="3897934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CA8462-C8DF-4C02-B459-2FDA3B1BE700}"/>
              </a:ext>
            </a:extLst>
          </p:cNvPr>
          <p:cNvSpPr txBox="1"/>
          <p:nvPr/>
        </p:nvSpPr>
        <p:spPr>
          <a:xfrm>
            <a:off x="4458753" y="5795012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말도 많고 탈도 많은 리니지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</a:t>
            </a:r>
            <a:endParaRPr lang="ko-KR" altLang="en-US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F6CF61-75E6-407D-95C1-465FC245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94" y="1502773"/>
            <a:ext cx="2438364" cy="17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리니지W', 외국인과 실시간 소통 “진짜 글로벌 전투 구현” &lt; 리니지W &lt; 모바일게임 &lt; 게임 &lt; 기사본문 - 게임톡">
            <a:extLst>
              <a:ext uri="{FF2B5EF4-FFF2-40B4-BE49-F238E27FC236}">
                <a16:creationId xmlns:a16="http://schemas.microsoft.com/office/drawing/2014/main" id="{D23B1098-670A-4A71-9E83-31A8EC10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57" y="4092113"/>
            <a:ext cx="2804180" cy="15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F276B5-A75D-4C46-8469-6EBE0612ED99}"/>
              </a:ext>
            </a:extLst>
          </p:cNvPr>
          <p:cNvSpPr/>
          <p:nvPr/>
        </p:nvSpPr>
        <p:spPr>
          <a:xfrm>
            <a:off x="929131" y="1375769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8CE67-80C9-42EC-90D3-2CDF235952EE}"/>
              </a:ext>
            </a:extLst>
          </p:cNvPr>
          <p:cNvSpPr txBox="1"/>
          <p:nvPr/>
        </p:nvSpPr>
        <p:spPr>
          <a:xfrm>
            <a:off x="929131" y="3272846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K-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추억 바람의 나라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</a:t>
            </a:r>
          </a:p>
        </p:txBody>
      </p:sp>
      <p:pic>
        <p:nvPicPr>
          <p:cNvPr id="4102" name="Picture 6" descr="바람의나라연 문제점에 대해서">
            <a:extLst>
              <a:ext uri="{FF2B5EF4-FFF2-40B4-BE49-F238E27FC236}">
                <a16:creationId xmlns:a16="http://schemas.microsoft.com/office/drawing/2014/main" id="{AD8B5D77-CB9A-44A3-91DE-03A8B3A3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20" y="1460385"/>
            <a:ext cx="3146794" cy="17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9AEF4B-B109-4F34-904E-C8F0501E66DD}"/>
              </a:ext>
            </a:extLst>
          </p:cNvPr>
          <p:cNvSpPr/>
          <p:nvPr/>
        </p:nvSpPr>
        <p:spPr>
          <a:xfrm>
            <a:off x="929131" y="3897934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8F1CF5-0B70-43CF-99F1-7AEB278577F5}"/>
              </a:ext>
            </a:extLst>
          </p:cNvPr>
          <p:cNvSpPr txBox="1"/>
          <p:nvPr/>
        </p:nvSpPr>
        <p:spPr>
          <a:xfrm>
            <a:off x="890839" y="5795012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초 신성 로스트 아크</a:t>
            </a:r>
          </a:p>
        </p:txBody>
      </p:sp>
      <p:pic>
        <p:nvPicPr>
          <p:cNvPr id="1026" name="Picture 2" descr="메이플스토리' 강원기 디렉터, 간담회 이후 심경 고백…&quot;마음이 참 울컥했다&quot; - 유혜지 기자 - 톱스타뉴스">
            <a:extLst>
              <a:ext uri="{FF2B5EF4-FFF2-40B4-BE49-F238E27FC236}">
                <a16:creationId xmlns:a16="http://schemas.microsoft.com/office/drawing/2014/main" id="{A00299A3-EA97-4010-B8E9-35CE829D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37" y="1839770"/>
            <a:ext cx="3006191" cy="300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C44CAF-7D55-48A8-B591-5401778205FA}"/>
              </a:ext>
            </a:extLst>
          </p:cNvPr>
          <p:cNvSpPr txBox="1"/>
          <p:nvPr/>
        </p:nvSpPr>
        <p:spPr>
          <a:xfrm>
            <a:off x="8052665" y="5518013"/>
            <a:ext cx="324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대표적인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2000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년대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MMORPG</a:t>
            </a:r>
          </a:p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메이플 스토리</a:t>
            </a:r>
          </a:p>
        </p:txBody>
      </p:sp>
      <p:pic>
        <p:nvPicPr>
          <p:cNvPr id="1028" name="Picture 4" descr="스마일게이트, '로아' 글로벌 진출에 '크로스파이어X' 출시까지 내년이 뜨겁다 - 이코노미스트">
            <a:extLst>
              <a:ext uri="{FF2B5EF4-FFF2-40B4-BE49-F238E27FC236}">
                <a16:creationId xmlns:a16="http://schemas.microsoft.com/office/drawing/2014/main" id="{B3137511-1A3D-4F7E-A42F-38299EAE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8" y="4041686"/>
            <a:ext cx="3084436" cy="16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</p:spTree>
    <p:extLst>
      <p:ext uri="{BB962C8B-B14F-4D97-AF65-F5344CB8AC3E}">
        <p14:creationId xmlns:p14="http://schemas.microsoft.com/office/powerpoint/2010/main" val="325037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11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세션형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B7998-A5EF-45B9-9120-140FC5278CE6}"/>
              </a:ext>
            </a:extLst>
          </p:cNvPr>
          <p:cNvSpPr txBox="1"/>
          <p:nvPr/>
        </p:nvSpPr>
        <p:spPr>
          <a:xfrm>
            <a:off x="1301361" y="2566052"/>
            <a:ext cx="4067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플레이어가 만들거나 매치 메이킹을 통해 자동으로 만드는 게임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말합니다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시작과 끝이 명확한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세션형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게임은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P2P,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호스트 방식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데디케이트 방식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MOBA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멀티플레이어 온라인 베틀 아레나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FPS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인칭 슈팅 게임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RTS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전략 게임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등이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54721-3714-4ED0-A77A-66E60B39FC5B}"/>
              </a:ext>
            </a:extLst>
          </p:cNvPr>
          <p:cNvSpPr/>
          <p:nvPr/>
        </p:nvSpPr>
        <p:spPr>
          <a:xfrm>
            <a:off x="1151894" y="2339606"/>
            <a:ext cx="4179561" cy="34820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04135-9A53-4E0A-B925-28E649DC7C66}"/>
              </a:ext>
            </a:extLst>
          </p:cNvPr>
          <p:cNvSpPr txBox="1"/>
          <p:nvPr/>
        </p:nvSpPr>
        <p:spPr>
          <a:xfrm>
            <a:off x="1518855" y="2108774"/>
            <a:ext cx="102624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세션형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83E319-04AA-4B0C-BD7D-C8E4170622E1}"/>
              </a:ext>
            </a:extLst>
          </p:cNvPr>
          <p:cNvCxnSpPr>
            <a:cxnSpLocks/>
          </p:cNvCxnSpPr>
          <p:nvPr/>
        </p:nvCxnSpPr>
        <p:spPr>
          <a:xfrm>
            <a:off x="908304" y="1325879"/>
            <a:ext cx="17770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E7C3C7-82B5-49D2-A1A7-C28A4085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064" y="1455238"/>
            <a:ext cx="1475825" cy="6285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667200-E492-4096-9726-1CACFF5540C0}"/>
              </a:ext>
            </a:extLst>
          </p:cNvPr>
          <p:cNvSpPr/>
          <p:nvPr/>
        </p:nvSpPr>
        <p:spPr>
          <a:xfrm>
            <a:off x="5989691" y="2556949"/>
            <a:ext cx="4836623" cy="9732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D4EB9-AA0E-4ADA-910C-8A296336119B}"/>
              </a:ext>
            </a:extLst>
          </p:cNvPr>
          <p:cNvSpPr txBox="1"/>
          <p:nvPr/>
        </p:nvSpPr>
        <p:spPr>
          <a:xfrm>
            <a:off x="5989691" y="2556949"/>
            <a:ext cx="483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사진은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P2P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서로 간에 직접 연결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하기 때문에 서버가 필요 없고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클라이언트에서 관리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함으로 해킹에 취약하며 확장성에도 제약이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FCA06-72C7-4D28-A628-0CBF47D4A552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68E1AE-672C-4E12-8277-D365C87A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98" y="596804"/>
            <a:ext cx="4836623" cy="183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7262163-CA7B-4507-B6FC-4BA6A5FF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91" y="3712536"/>
            <a:ext cx="4836623" cy="158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541C5F-D683-433D-A2FF-47F905C5AAF2}"/>
              </a:ext>
            </a:extLst>
          </p:cNvPr>
          <p:cNvSpPr/>
          <p:nvPr/>
        </p:nvSpPr>
        <p:spPr>
          <a:xfrm>
            <a:off x="5989691" y="5440390"/>
            <a:ext cx="4836623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543C0-30EA-4D8A-A311-79A8CDEBB5C1}"/>
              </a:ext>
            </a:extLst>
          </p:cNvPr>
          <p:cNvSpPr txBox="1"/>
          <p:nvPr/>
        </p:nvSpPr>
        <p:spPr>
          <a:xfrm>
            <a:off x="5989691" y="5440389"/>
            <a:ext cx="483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사진은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호스트 방식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 중 하나가 서버역할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방장의 컴퓨터 성능이 게임에 영향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미칩니다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65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12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8" y="494281"/>
            <a:ext cx="7249383" cy="841508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세션형 게임 방식 추가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667200-E492-4096-9726-1CACFF5540C0}"/>
              </a:ext>
            </a:extLst>
          </p:cNvPr>
          <p:cNvSpPr/>
          <p:nvPr/>
        </p:nvSpPr>
        <p:spPr>
          <a:xfrm>
            <a:off x="820418" y="3565722"/>
            <a:ext cx="5143500" cy="20812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D4EB9-AA0E-4ADA-910C-8A296336119B}"/>
              </a:ext>
            </a:extLst>
          </p:cNvPr>
          <p:cNvSpPr txBox="1"/>
          <p:nvPr/>
        </p:nvSpPr>
        <p:spPr>
          <a:xfrm>
            <a:off x="820418" y="3565722"/>
            <a:ext cx="5143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사진은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데디케이트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방식으로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P2P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 호스트 방식을 온라인 게임의 형태로 서비스 하기 위해 변형된 형태로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클라이언트 중 하나를 게임 서버로 상용하는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개념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물론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호스트 방식처럼 실제 플레이어가 사용하는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클라이언트가 아닌 렌더링 기능이 빠진 클라이언트를 게임 회사의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IDC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 클라우드에 올려서 서버로 사용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FCA06-72C7-4D28-A628-0CBF47D4A552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541C5F-D683-433D-A2FF-47F905C5AAF2}"/>
              </a:ext>
            </a:extLst>
          </p:cNvPr>
          <p:cNvSpPr/>
          <p:nvPr/>
        </p:nvSpPr>
        <p:spPr>
          <a:xfrm>
            <a:off x="6225989" y="3611934"/>
            <a:ext cx="5143499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543C0-30EA-4D8A-A311-79A8CDEBB5C1}"/>
              </a:ext>
            </a:extLst>
          </p:cNvPr>
          <p:cNvSpPr txBox="1"/>
          <p:nvPr/>
        </p:nvSpPr>
        <p:spPr>
          <a:xfrm>
            <a:off x="6225989" y="3611934"/>
            <a:ext cx="5143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Lock-Step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방식의 동기화 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Lock-Step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방식의 경우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상대로부터 주기적으로 이벤트를 받고 이벤트가 다 모이면 처리하는 방식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 동기화는 주로 느린 클라이언트를 기준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하기 때문에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Lock-Step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방식일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경우 상대방을 기다리는 상황이 나옵니다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964DB1-5697-4B24-8A16-53B62C8E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8" y="1885669"/>
            <a:ext cx="5143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EF1436-CE74-4F80-9E1F-ACEF84A3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9" y="1885949"/>
            <a:ext cx="5143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11E175-8E04-4EEE-A224-F8FB10D56995}"/>
              </a:ext>
            </a:extLst>
          </p:cNvPr>
          <p:cNvSpPr/>
          <p:nvPr/>
        </p:nvSpPr>
        <p:spPr>
          <a:xfrm>
            <a:off x="8037448" y="1375768"/>
            <a:ext cx="3261924" cy="4788576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13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세션형 서버 예시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3EF927-604D-4B0E-BFF8-C6595E82540F}"/>
              </a:ext>
            </a:extLst>
          </p:cNvPr>
          <p:cNvSpPr/>
          <p:nvPr/>
        </p:nvSpPr>
        <p:spPr>
          <a:xfrm>
            <a:off x="4501792" y="1375769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B3BD8-5780-40F2-ACDE-90488336F600}"/>
              </a:ext>
            </a:extLst>
          </p:cNvPr>
          <p:cNvSpPr txBox="1"/>
          <p:nvPr/>
        </p:nvSpPr>
        <p:spPr>
          <a:xfrm>
            <a:off x="4501792" y="3272846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경찰도 법을 어기는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GTA 5</a:t>
            </a:r>
            <a:endParaRPr lang="ko-KR" altLang="en-US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5A25BF-942C-4882-A18C-2CEC3DCB5EC0}"/>
              </a:ext>
            </a:extLst>
          </p:cNvPr>
          <p:cNvSpPr/>
          <p:nvPr/>
        </p:nvSpPr>
        <p:spPr>
          <a:xfrm>
            <a:off x="4497045" y="3897934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CA8462-C8DF-4C02-B459-2FDA3B1BE700}"/>
              </a:ext>
            </a:extLst>
          </p:cNvPr>
          <p:cNvSpPr txBox="1"/>
          <p:nvPr/>
        </p:nvSpPr>
        <p:spPr>
          <a:xfrm>
            <a:off x="4458753" y="5795012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바다에서 쓰레기 줍는 레프트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F276B5-A75D-4C46-8469-6EBE0612ED99}"/>
              </a:ext>
            </a:extLst>
          </p:cNvPr>
          <p:cNvSpPr/>
          <p:nvPr/>
        </p:nvSpPr>
        <p:spPr>
          <a:xfrm>
            <a:off x="929131" y="1375769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8CE67-80C9-42EC-90D3-2CDF235952EE}"/>
              </a:ext>
            </a:extLst>
          </p:cNvPr>
          <p:cNvSpPr txBox="1"/>
          <p:nvPr/>
        </p:nvSpPr>
        <p:spPr>
          <a:xfrm>
            <a:off x="929131" y="3272846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PC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점유율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위의 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(LOL)</a:t>
            </a:r>
            <a:endParaRPr lang="ko-KR" altLang="en-US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9AEF4B-B109-4F34-904E-C8F0501E66DD}"/>
              </a:ext>
            </a:extLst>
          </p:cNvPr>
          <p:cNvSpPr/>
          <p:nvPr/>
        </p:nvSpPr>
        <p:spPr>
          <a:xfrm>
            <a:off x="929131" y="3897934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8F1CF5-0B70-43CF-99F1-7AEB278577F5}"/>
              </a:ext>
            </a:extLst>
          </p:cNvPr>
          <p:cNvSpPr txBox="1"/>
          <p:nvPr/>
        </p:nvSpPr>
        <p:spPr>
          <a:xfrm>
            <a:off x="958337" y="5218115"/>
            <a:ext cx="340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곧 있으면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편이 나와 전 세계의 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기대를 한 몸에 받고 있는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최고의 게임 오버워치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44CAF-7D55-48A8-B591-5401778205FA}"/>
              </a:ext>
            </a:extLst>
          </p:cNvPr>
          <p:cNvSpPr txBox="1"/>
          <p:nvPr/>
        </p:nvSpPr>
        <p:spPr>
          <a:xfrm>
            <a:off x="8052665" y="5518013"/>
            <a:ext cx="324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잼민이들의 영원한 친구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마인크레프트의 멀티 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pic>
        <p:nvPicPr>
          <p:cNvPr id="3074" name="Picture 2" descr="리그 오브 레전드: 게임 중에 친구에게 메시지를 보내는 방법">
            <a:extLst>
              <a:ext uri="{FF2B5EF4-FFF2-40B4-BE49-F238E27FC236}">
                <a16:creationId xmlns:a16="http://schemas.microsoft.com/office/drawing/2014/main" id="{EAE1BEB5-60B8-469B-8328-4DE59AFD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3" y="1449760"/>
            <a:ext cx="3194667" cy="179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and Theft Auto V: 프리미엄 에디션 | 오늘 다운로드 및 구매 - Epic Games Store">
            <a:extLst>
              <a:ext uri="{FF2B5EF4-FFF2-40B4-BE49-F238E27FC236}">
                <a16:creationId xmlns:a16="http://schemas.microsoft.com/office/drawing/2014/main" id="{2E61763E-D58C-485F-8C9F-8AA9F47D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65" y="1447797"/>
            <a:ext cx="3120286" cy="17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오버워치 다운방법 소개 (정품구매)">
            <a:extLst>
              <a:ext uri="{FF2B5EF4-FFF2-40B4-BE49-F238E27FC236}">
                <a16:creationId xmlns:a16="http://schemas.microsoft.com/office/drawing/2014/main" id="{2B02D5E1-554A-41E0-9514-46459D85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25" y="3971071"/>
            <a:ext cx="3180108" cy="11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요즘 유행하는 취약점 입니다:엑스팔육">
            <a:extLst>
              <a:ext uri="{FF2B5EF4-FFF2-40B4-BE49-F238E27FC236}">
                <a16:creationId xmlns:a16="http://schemas.microsoft.com/office/drawing/2014/main" id="{681EA5CC-AFBB-4461-8C20-11CBE7A9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6" r="11414"/>
          <a:stretch/>
        </p:blipFill>
        <p:spPr bwMode="auto">
          <a:xfrm>
            <a:off x="8293036" y="1632036"/>
            <a:ext cx="2766189" cy="36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래프트 RAFT 공략 1탄 식량, 기본편 총정리 : 네이버 블로그">
            <a:extLst>
              <a:ext uri="{FF2B5EF4-FFF2-40B4-BE49-F238E27FC236}">
                <a16:creationId xmlns:a16="http://schemas.microsoft.com/office/drawing/2014/main" id="{64339A84-09B2-456C-8CB7-6AF219AE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70" y="3977512"/>
            <a:ext cx="2973398" cy="16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5FDD12-5BB9-4B1E-91B0-63F0254B4F4D}"/>
              </a:ext>
            </a:extLst>
          </p:cNvPr>
          <p:cNvSpPr/>
          <p:nvPr/>
        </p:nvSpPr>
        <p:spPr>
          <a:xfrm>
            <a:off x="7966686" y="1459163"/>
            <a:ext cx="3401031" cy="32032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14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간단한 게임 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D75420-830A-4F53-8009-387103306AC8}"/>
              </a:ext>
            </a:extLst>
          </p:cNvPr>
          <p:cNvSpPr txBox="1"/>
          <p:nvPr/>
        </p:nvSpPr>
        <p:spPr>
          <a:xfrm>
            <a:off x="7966686" y="1459798"/>
            <a:ext cx="342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2016</a:t>
            </a:r>
            <a:r>
              <a:rPr lang="ko-KR" altLang="en-US" sz="1600" dirty="0"/>
              <a:t>년 </a:t>
            </a:r>
            <a:r>
              <a:rPr lang="en-US" altLang="ko-KR" sz="1600" dirty="0"/>
              <a:t>‘</a:t>
            </a:r>
            <a:r>
              <a:rPr lang="ko-KR" altLang="en-US" sz="1600" dirty="0"/>
              <a:t>포켓몬 고</a:t>
            </a:r>
            <a:r>
              <a:rPr lang="en-US" altLang="ko-KR" sz="1600" dirty="0"/>
              <a:t>’</a:t>
            </a:r>
            <a:r>
              <a:rPr lang="ko-KR" altLang="en-US" sz="1600" dirty="0"/>
              <a:t> 소개 링크 </a:t>
            </a:r>
            <a:r>
              <a:rPr lang="en-US" altLang="ko-KR" sz="1600" dirty="0"/>
              <a:t>1:55s</a:t>
            </a:r>
            <a:endParaRPr lang="ko-KR" altLang="en-US" sz="16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B8AFC56-CDC3-4C0B-9127-115CB5CD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16590"/>
              </p:ext>
            </p:extLst>
          </p:nvPr>
        </p:nvGraphicFramePr>
        <p:xfrm>
          <a:off x="809705" y="1761011"/>
          <a:ext cx="2860097" cy="42214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172">
                  <a:extLst>
                    <a:ext uri="{9D8B030D-6E8A-4147-A177-3AD203B41FA5}">
                      <a16:colId xmlns:a16="http://schemas.microsoft.com/office/drawing/2014/main" val="71023628"/>
                    </a:ext>
                  </a:extLst>
                </a:gridCol>
                <a:gridCol w="1787925">
                  <a:extLst>
                    <a:ext uri="{9D8B030D-6E8A-4147-A177-3AD203B41FA5}">
                      <a16:colId xmlns:a16="http://schemas.microsoft.com/office/drawing/2014/main" val="465437189"/>
                    </a:ext>
                  </a:extLst>
                </a:gridCol>
              </a:tblGrid>
              <a:tr h="2590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Pokémon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go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45026"/>
                  </a:ext>
                </a:extLst>
              </a:tr>
              <a:tr h="129537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9927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Niantic, Inc.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6114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포켓몬 컴퍼니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0357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플렛폼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Android, iOS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8192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실시간 증강현실</a:t>
                      </a:r>
                      <a:endParaRPr lang="en-US" altLang="ko-KR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51628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2017.01.24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4026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Unity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6123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심의 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전체 이용가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147795"/>
                  </a:ext>
                </a:extLst>
              </a:tr>
            </a:tbl>
          </a:graphicData>
        </a:graphic>
      </p:graphicFrame>
      <p:pic>
        <p:nvPicPr>
          <p:cNvPr id="1026" name="Picture 2" descr="포켓몬고 한국 주요 관광지 포켓스톱으로 지정 | 한경닷컴">
            <a:extLst>
              <a:ext uri="{FF2B5EF4-FFF2-40B4-BE49-F238E27FC236}">
                <a16:creationId xmlns:a16="http://schemas.microsoft.com/office/drawing/2014/main" id="{4E56DDBA-F949-4752-9257-40FCF11C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0" b="95619" l="3500" r="97667">
                        <a14:foregroundMark x1="39667" y1="64691" x2="31333" y2="80670"/>
                        <a14:foregroundMark x1="40333" y1="72423" x2="36000" y2="84278"/>
                        <a14:foregroundMark x1="46500" y1="64433" x2="47667" y2="67268"/>
                        <a14:foregroundMark x1="39333" y1="94330" x2="39333" y2="96134"/>
                        <a14:foregroundMark x1="68000" y1="72938" x2="65667" y2="80412"/>
                        <a14:foregroundMark x1="69667" y1="83247" x2="65167" y2="87887"/>
                        <a14:foregroundMark x1="68833" y1="79639" x2="60833" y2="81186"/>
                        <a14:foregroundMark x1="93500" y1="31959" x2="91333" y2="42526"/>
                        <a14:foregroundMark x1="97833" y1="26031" x2="97833" y2="26031"/>
                        <a14:foregroundMark x1="55500" y1="7990" x2="55500" y2="7990"/>
                        <a14:foregroundMark x1="7500" y1="26289" x2="7500" y2="26289"/>
                        <a14:foregroundMark x1="3500" y1="25515" x2="3500" y2="25515"/>
                        <a14:foregroundMark x1="43833" y1="82216" x2="33000" y2="79897"/>
                        <a14:foregroundMark x1="45167" y1="81701" x2="38000" y2="90206"/>
                        <a14:foregroundMark x1="66833" y1="69588" x2="63333" y2="80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61" y="2107094"/>
            <a:ext cx="2044183" cy="13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FB70-5F5A-4EEC-9610-52F03C631690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3. Pokémon</a:t>
            </a:r>
            <a:r>
              <a:rPr lang="ko-KR" altLang="en-US" sz="1600" dirty="0"/>
              <a:t> </a:t>
            </a:r>
            <a:r>
              <a:rPr lang="en-US" altLang="ko-KR" sz="1600" dirty="0"/>
              <a:t>go</a:t>
            </a:r>
            <a:endParaRPr lang="ko-KR" altLang="en-US" sz="1600" dirty="0"/>
          </a:p>
        </p:txBody>
      </p: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EBB2179A-6ED8-43C9-AA71-6A2830F6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339" y="1727580"/>
            <a:ext cx="7546372" cy="42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1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15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카우치베이스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3. Pokémon</a:t>
            </a:r>
            <a:r>
              <a:rPr lang="ko-KR" altLang="en-US" sz="1600" dirty="0"/>
              <a:t> </a:t>
            </a:r>
            <a:r>
              <a:rPr lang="en-US" altLang="ko-KR" sz="1600" dirty="0"/>
              <a:t>go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33644-17C4-4A95-87FC-649D17CCFF34}"/>
              </a:ext>
            </a:extLst>
          </p:cNvPr>
          <p:cNvSpPr txBox="1"/>
          <p:nvPr/>
        </p:nvSpPr>
        <p:spPr>
          <a:xfrm>
            <a:off x="1151893" y="2524494"/>
            <a:ext cx="4179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카우치베이스는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NoSQL DB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분류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Key-value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Schema-less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문서지 향형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Cache DB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검색속도가 매우 빠르다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Schema-less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스키마가 없기 때문에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유연하게 다른 형식의 데이터도 입력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수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JAVA, C#, PHP, C, Python, Ruby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언어를 제공한다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877FA2-C80B-4B8E-AE24-1527D4F75A5F}"/>
              </a:ext>
            </a:extLst>
          </p:cNvPr>
          <p:cNvSpPr/>
          <p:nvPr/>
        </p:nvSpPr>
        <p:spPr>
          <a:xfrm>
            <a:off x="1151894" y="2339605"/>
            <a:ext cx="4179561" cy="3878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6C7BA-5CC2-4410-BDF4-5FED6834CA47}"/>
              </a:ext>
            </a:extLst>
          </p:cNvPr>
          <p:cNvSpPr txBox="1"/>
          <p:nvPr/>
        </p:nvSpPr>
        <p:spPr>
          <a:xfrm>
            <a:off x="1301361" y="2127491"/>
            <a:ext cx="21483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카우치베이스란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FC6638-DFC9-4DFF-9A99-2DCA9207390D}"/>
              </a:ext>
            </a:extLst>
          </p:cNvPr>
          <p:cNvCxnSpPr>
            <a:cxnSpLocks/>
          </p:cNvCxnSpPr>
          <p:nvPr/>
        </p:nvCxnSpPr>
        <p:spPr>
          <a:xfrm>
            <a:off x="908304" y="1325879"/>
            <a:ext cx="36077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8BEB872-F779-46C2-A014-79B82E5F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064" y="1455238"/>
            <a:ext cx="1475825" cy="628592"/>
          </a:xfrm>
          <a:prstGeom prst="rect">
            <a:avLst/>
          </a:prstGeom>
        </p:spPr>
      </p:pic>
      <p:pic>
        <p:nvPicPr>
          <p:cNvPr id="2050" name="Picture 2" descr="카우치베이스(Couchbase)란? 장점과 특성 - 율이맨의 이야기">
            <a:extLst>
              <a:ext uri="{FF2B5EF4-FFF2-40B4-BE49-F238E27FC236}">
                <a16:creationId xmlns:a16="http://schemas.microsoft.com/office/drawing/2014/main" id="{5926B1D2-E991-42CF-A2DC-9E66C866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80" y="701305"/>
            <a:ext cx="5715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CFAAC2-9E39-48FF-84CB-569FF8E68B2F}"/>
              </a:ext>
            </a:extLst>
          </p:cNvPr>
          <p:cNvSpPr txBox="1"/>
          <p:nvPr/>
        </p:nvSpPr>
        <p:spPr>
          <a:xfrm>
            <a:off x="5656580" y="4508177"/>
            <a:ext cx="5715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스키마리스</a:t>
            </a:r>
            <a:r>
              <a:rPr lang="en-US" altLang="ko-KR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(Schema-less)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스키마가 없는 데이터 구조 같은 데이터를 동시에 여러 형태로 표현할 수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Cache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나중에 요청할 결과를 미리 저장한 후 빠르게 서비스 해주는 것을 의미한다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931E76-05E9-49A2-8C99-A9827CD29995}"/>
              </a:ext>
            </a:extLst>
          </p:cNvPr>
          <p:cNvSpPr/>
          <p:nvPr/>
        </p:nvSpPr>
        <p:spPr>
          <a:xfrm>
            <a:off x="5656581" y="4276315"/>
            <a:ext cx="5715000" cy="19414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B7EEF-A2A2-4809-AA8B-72666F135E85}"/>
              </a:ext>
            </a:extLst>
          </p:cNvPr>
          <p:cNvSpPr txBox="1"/>
          <p:nvPr/>
        </p:nvSpPr>
        <p:spPr>
          <a:xfrm>
            <a:off x="5853428" y="3996623"/>
            <a:ext cx="13837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용어 정리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94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16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아키텍처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3. Pokémon</a:t>
            </a:r>
            <a:r>
              <a:rPr lang="ko-KR" altLang="en-US" sz="1600" dirty="0"/>
              <a:t> </a:t>
            </a:r>
            <a:r>
              <a:rPr lang="en-US" altLang="ko-KR" sz="1600" dirty="0"/>
              <a:t>go</a:t>
            </a:r>
            <a:endParaRPr lang="ko-KR" altLang="en-US" sz="1600" dirty="0"/>
          </a:p>
        </p:txBody>
      </p:sp>
      <p:pic>
        <p:nvPicPr>
          <p:cNvPr id="3074" name="Picture 2" descr="Pokémon GO 백엔드 아키텍처에 대한 높은 수준의 개요">
            <a:extLst>
              <a:ext uri="{FF2B5EF4-FFF2-40B4-BE49-F238E27FC236}">
                <a16:creationId xmlns:a16="http://schemas.microsoft.com/office/drawing/2014/main" id="{1F6997C0-829F-4A8D-A737-44157344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13" y="1941452"/>
            <a:ext cx="5635748" cy="332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4DA454-400F-4D58-8F4E-300AAEF444CC}"/>
              </a:ext>
            </a:extLst>
          </p:cNvPr>
          <p:cNvSpPr txBox="1"/>
          <p:nvPr/>
        </p:nvSpPr>
        <p:spPr>
          <a:xfrm>
            <a:off x="1070486" y="2126341"/>
            <a:ext cx="4179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기기가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서비스가 호스팅 되는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Cloud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백엔드에 요청합니다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요청은 현재 사용 가능한 클러스터로 트래픽을 보내는 로드 밸런서에 도달합니다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클러스터는 요청을 선택하고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NGINX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것을 통해 처리합니다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그러므로 비 동기형 게임이다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B75C90-AD17-4CC3-8759-FBF279F32D30}"/>
              </a:ext>
            </a:extLst>
          </p:cNvPr>
          <p:cNvSpPr/>
          <p:nvPr/>
        </p:nvSpPr>
        <p:spPr>
          <a:xfrm>
            <a:off x="1070487" y="1941452"/>
            <a:ext cx="4179561" cy="33242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9C4C5-2C29-4FDD-A98F-5DD76ED19116}"/>
              </a:ext>
            </a:extLst>
          </p:cNvPr>
          <p:cNvSpPr txBox="1"/>
          <p:nvPr/>
        </p:nvSpPr>
        <p:spPr>
          <a:xfrm>
            <a:off x="1215397" y="1653031"/>
            <a:ext cx="36355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포켓몬을 잡을 경우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29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17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NGINX(</a:t>
            </a:r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역 프록시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ko-KR" altLang="en-US" sz="5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3. Pokémon</a:t>
            </a:r>
            <a:r>
              <a:rPr lang="ko-KR" altLang="en-US" sz="1600" dirty="0"/>
              <a:t> </a:t>
            </a:r>
            <a:r>
              <a:rPr lang="en-US" altLang="ko-KR" sz="1600" dirty="0"/>
              <a:t>go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B75C90-AD17-4CC3-8759-FBF279F32D30}"/>
              </a:ext>
            </a:extLst>
          </p:cNvPr>
          <p:cNvSpPr/>
          <p:nvPr/>
        </p:nvSpPr>
        <p:spPr>
          <a:xfrm>
            <a:off x="1416688" y="1866237"/>
            <a:ext cx="4546506" cy="39452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9C4C5-2C29-4FDD-A98F-5DD76ED19116}"/>
              </a:ext>
            </a:extLst>
          </p:cNvPr>
          <p:cNvSpPr txBox="1"/>
          <p:nvPr/>
        </p:nvSpPr>
        <p:spPr>
          <a:xfrm>
            <a:off x="1561598" y="1577816"/>
            <a:ext cx="1791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 프록시 란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83F1CE-2E67-47A3-83BF-67D4A3BA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07" y="1325879"/>
            <a:ext cx="4700712" cy="252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8EDDA6-AB77-45C1-B31D-E067CEA95B94}"/>
              </a:ext>
            </a:extLst>
          </p:cNvPr>
          <p:cNvSpPr txBox="1"/>
          <p:nvPr/>
        </p:nvSpPr>
        <p:spPr>
          <a:xfrm>
            <a:off x="1416685" y="1971901"/>
            <a:ext cx="4546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리버스 프록시 서버는 웹 서버 앞에 놓여져 있는 서버입니다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대량의 트래픽에도 과부화 되지 않게 할 수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IP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노출 시킬 필요가 없어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DDOS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공격에 매우 강하다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캐시데이터 저장으로 성능이 빨라진다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요청을 모두 복호화 하고 나가는 응답을 암호화 해주므로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SSL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암호화에 좋다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833BED9-905D-476B-A066-9BF49EA6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07" y="4116561"/>
            <a:ext cx="4700712" cy="21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44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18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출처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317A0-572D-43E6-9750-BF2E73B04528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4. </a:t>
            </a:r>
            <a:r>
              <a:rPr lang="ko-KR" altLang="en-US" sz="1600" dirty="0"/>
              <a:t>출처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391F7-F5CF-46DB-9C15-638A1C029E7B}"/>
              </a:ext>
            </a:extLst>
          </p:cNvPr>
          <p:cNvSpPr txBox="1"/>
          <p:nvPr/>
        </p:nvSpPr>
        <p:spPr>
          <a:xfrm>
            <a:off x="6363630" y="3564881"/>
            <a:ext cx="4546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2" tooltip="https://pokemongohub.net/post/article/pokemon-go-backend-stack-deep-dive/"/>
              </a:rPr>
              <a:t>https://pokemongohub.net/post/article/pokemon-go-backend-stack-deep-dive/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https://m.etnews.com/20170323000099?obj=Tzo4OiJzdGRDbGFzcyI6Mjp7czo3OiJyZWZlcmVyIjtOO3M6NzoiZm9yd2FyZCI7czoxMzoid2ViIHRvIG1vYmlsZSI7fQ%3D%3D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FE314E-032C-44EF-819D-B1BAF0B090D5}"/>
              </a:ext>
            </a:extLst>
          </p:cNvPr>
          <p:cNvSpPr/>
          <p:nvPr/>
        </p:nvSpPr>
        <p:spPr>
          <a:xfrm>
            <a:off x="6340770" y="3622471"/>
            <a:ext cx="4546506" cy="2585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E5BD6-DC18-4EDF-AD40-3E3054432301}"/>
              </a:ext>
            </a:extLst>
          </p:cNvPr>
          <p:cNvSpPr txBox="1"/>
          <p:nvPr/>
        </p:nvSpPr>
        <p:spPr>
          <a:xfrm>
            <a:off x="6485680" y="3334049"/>
            <a:ext cx="20238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포켓몬 고 관련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DA24E-6E50-4045-9893-CBFA78F0AE1D}"/>
              </a:ext>
            </a:extLst>
          </p:cNvPr>
          <p:cNvSpPr txBox="1"/>
          <p:nvPr/>
        </p:nvSpPr>
        <p:spPr>
          <a:xfrm>
            <a:off x="1327586" y="3564881"/>
            <a:ext cx="4546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4"/>
              </a:rPr>
              <a:t>https://m.inven.co.kr/webzine/wznews.php?idx=184851</a:t>
            </a: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endParaRPr lang="en-US" altLang="ko-KR" u="sng" dirty="0">
              <a:latin typeface="Whitney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5"/>
              </a:rPr>
              <a:t>https://aws.amazon.com/ko/blogs/korea/mmog-architecture-patterns/</a:t>
            </a:r>
            <a:endParaRPr lang="en-US" altLang="ko-KR" u="sng" dirty="0">
              <a:latin typeface="Whitney"/>
            </a:endParaRPr>
          </a:p>
          <a:p>
            <a:pPr marL="285750" indent="-285750">
              <a:buFontTx/>
              <a:buChar char="-"/>
            </a:pP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6"/>
              </a:rPr>
              <a:t>https://aws.amazon.com/ko/blogs/korea/web-based-game-architecture-patterns/</a:t>
            </a:r>
            <a:endParaRPr lang="en-US" altLang="ko-KR" u="sng" dirty="0">
              <a:latin typeface="Whitney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A9EACB-A79B-441D-9104-0B7AF9D0496F}"/>
              </a:ext>
            </a:extLst>
          </p:cNvPr>
          <p:cNvSpPr/>
          <p:nvPr/>
        </p:nvSpPr>
        <p:spPr>
          <a:xfrm>
            <a:off x="1304726" y="3622471"/>
            <a:ext cx="4546506" cy="2585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75421-3D5A-46D0-BF6C-649ADF181A9E}"/>
              </a:ext>
            </a:extLst>
          </p:cNvPr>
          <p:cNvSpPr txBox="1"/>
          <p:nvPr/>
        </p:nvSpPr>
        <p:spPr>
          <a:xfrm>
            <a:off x="1449635" y="3334049"/>
            <a:ext cx="20238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서버 관련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7B5A9-1BD0-4CFA-9716-5B25BFF357E3}"/>
              </a:ext>
            </a:extLst>
          </p:cNvPr>
          <p:cNvSpPr txBox="1"/>
          <p:nvPr/>
        </p:nvSpPr>
        <p:spPr>
          <a:xfrm>
            <a:off x="1599242" y="1432864"/>
            <a:ext cx="427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7"/>
              </a:rPr>
              <a:t>https://dabingk.tistory.com/23</a:t>
            </a: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8"/>
              </a:rPr>
              <a:t>https://m.blog.naver.com/PostView.naver?isHttpsRedirect=true&amp;blogId=skytk123&amp;logNo=120156946307</a:t>
            </a:r>
            <a:endParaRPr lang="en-US" altLang="ko-KR" u="sng" dirty="0">
              <a:latin typeface="Whitney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9ED6A-2F26-4B91-8B6F-8EEF9620DC40}"/>
              </a:ext>
            </a:extLst>
          </p:cNvPr>
          <p:cNvSpPr/>
          <p:nvPr/>
        </p:nvSpPr>
        <p:spPr>
          <a:xfrm>
            <a:off x="1327586" y="1490455"/>
            <a:ext cx="9582550" cy="17567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C1984D-DA1B-43FB-A51D-CEC61BF270E6}"/>
              </a:ext>
            </a:extLst>
          </p:cNvPr>
          <p:cNvSpPr txBox="1"/>
          <p:nvPr/>
        </p:nvSpPr>
        <p:spPr>
          <a:xfrm>
            <a:off x="1472494" y="1202033"/>
            <a:ext cx="32489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인프라 아키텍처 관련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A038EF-EF48-4264-9D10-6455222B9076}"/>
              </a:ext>
            </a:extLst>
          </p:cNvPr>
          <p:cNvSpPr txBox="1"/>
          <p:nvPr/>
        </p:nvSpPr>
        <p:spPr>
          <a:xfrm>
            <a:off x="6118861" y="1478305"/>
            <a:ext cx="427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9"/>
              </a:rPr>
              <a:t>https://anywaydevlog.tistory.com/65</a:t>
            </a: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endParaRPr lang="en-US" altLang="ko-KR" b="0" i="0" u="sng" dirty="0">
              <a:effectLst/>
              <a:latin typeface="Whitney"/>
            </a:endParaRPr>
          </a:p>
          <a:p>
            <a:pPr marL="285750" indent="-285750">
              <a:buFontTx/>
              <a:buChar char="-"/>
            </a:pPr>
            <a:r>
              <a:rPr lang="en-US" altLang="ko-KR" b="0" i="0" u="sng" dirty="0">
                <a:effectLst/>
                <a:latin typeface="Whitney"/>
                <a:hlinkClick r:id="rId10"/>
              </a:rPr>
              <a:t>https://theorydb.github.io/review/2021/02/25/review-book-it-infra-by-pic/</a:t>
            </a:r>
            <a:endParaRPr lang="en-US" altLang="ko-KR" b="0" i="0" u="sng" dirty="0">
              <a:effectLst/>
              <a:latin typeface="Whitney"/>
            </a:endParaRPr>
          </a:p>
        </p:txBody>
      </p:sp>
    </p:spTree>
    <p:extLst>
      <p:ext uri="{BB962C8B-B14F-4D97-AF65-F5344CB8AC3E}">
        <p14:creationId xmlns:p14="http://schemas.microsoft.com/office/powerpoint/2010/main" val="419882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3E76D90-7492-441B-BE3C-072C472BD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509395"/>
            <a:ext cx="3733800" cy="8415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5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95FA8B-43AF-4841-9BF9-C4FBBEF5D1EC}"/>
              </a:ext>
            </a:extLst>
          </p:cNvPr>
          <p:cNvSpPr/>
          <p:nvPr/>
        </p:nvSpPr>
        <p:spPr>
          <a:xfrm>
            <a:off x="2592069" y="2343844"/>
            <a:ext cx="2633981" cy="857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6B594-F179-4638-ACDF-310903BD86A2}"/>
              </a:ext>
            </a:extLst>
          </p:cNvPr>
          <p:cNvSpPr txBox="1"/>
          <p:nvPr/>
        </p:nvSpPr>
        <p:spPr>
          <a:xfrm>
            <a:off x="2592069" y="1678820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 아키텍처란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EA882-AAE5-4D46-88B8-A1A2F0E311D1}"/>
              </a:ext>
            </a:extLst>
          </p:cNvPr>
          <p:cNvSpPr txBox="1"/>
          <p:nvPr/>
        </p:nvSpPr>
        <p:spPr>
          <a:xfrm>
            <a:off x="2721101" y="2582922"/>
            <a:ext cx="2699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인프라 아키텍처란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아키텍처의 개요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아키텍처의 유형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58D08C-3E75-4936-A352-5FFB40678C52}"/>
              </a:ext>
            </a:extLst>
          </p:cNvPr>
          <p:cNvSpPr/>
          <p:nvPr/>
        </p:nvSpPr>
        <p:spPr>
          <a:xfrm>
            <a:off x="6421119" y="2343844"/>
            <a:ext cx="2633981" cy="857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66BC57-A936-4C17-9AC4-8051408C1C98}"/>
              </a:ext>
            </a:extLst>
          </p:cNvPr>
          <p:cNvSpPr txBox="1"/>
          <p:nvPr/>
        </p:nvSpPr>
        <p:spPr>
          <a:xfrm>
            <a:off x="6421119" y="1678820"/>
            <a:ext cx="2129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Pok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 Go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D2391-D250-48A5-8334-8EF1EEC792F2}"/>
              </a:ext>
            </a:extLst>
          </p:cNvPr>
          <p:cNvSpPr txBox="1"/>
          <p:nvPr/>
        </p:nvSpPr>
        <p:spPr>
          <a:xfrm>
            <a:off x="6550152" y="2582922"/>
            <a:ext cx="202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간단한 소개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카우치베이스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아키텍처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NGINX</a:t>
            </a:r>
            <a:endParaRPr lang="en-US" altLang="ko-KR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82CACD-67D5-4338-9D3B-BA701DF5833E}"/>
              </a:ext>
            </a:extLst>
          </p:cNvPr>
          <p:cNvSpPr/>
          <p:nvPr/>
        </p:nvSpPr>
        <p:spPr>
          <a:xfrm>
            <a:off x="2596422" y="4455364"/>
            <a:ext cx="2633981" cy="857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8D4BAB-BBA3-4374-94F6-1A207B8256A2}"/>
              </a:ext>
            </a:extLst>
          </p:cNvPr>
          <p:cNvSpPr txBox="1"/>
          <p:nvPr/>
        </p:nvSpPr>
        <p:spPr>
          <a:xfrm>
            <a:off x="2596422" y="3790340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서버의 구조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FB2117-DFF4-4FA2-885B-BD7214FC1A3F}"/>
              </a:ext>
            </a:extLst>
          </p:cNvPr>
          <p:cNvSpPr txBox="1"/>
          <p:nvPr/>
        </p:nvSpPr>
        <p:spPr>
          <a:xfrm>
            <a:off x="2725455" y="4694442"/>
            <a:ext cx="202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비동기형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세션형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9D5B83-FB37-4A3A-B2A7-6878B57273CB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681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IT </a:t>
            </a:r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인프라 아키텍처란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  <a:endParaRPr lang="ko-KR" altLang="en-US" sz="5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B7998-A5EF-45B9-9120-140FC5278CE6}"/>
              </a:ext>
            </a:extLst>
          </p:cNvPr>
          <p:cNvSpPr txBox="1"/>
          <p:nvPr/>
        </p:nvSpPr>
        <p:spPr>
          <a:xfrm>
            <a:off x="1301361" y="2566052"/>
            <a:ext cx="4067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기반을 형성하는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기초적인 시설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인프라는 전문가가 구성하고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관리하므로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사용자들이 구조를 잘 몰라도 편하게 사용이 가능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인프라는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기반이 되는 것으로 컴퓨터로 구성된다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54721-3714-4ED0-A77A-66E60B39FC5B}"/>
              </a:ext>
            </a:extLst>
          </p:cNvPr>
          <p:cNvSpPr/>
          <p:nvPr/>
        </p:nvSpPr>
        <p:spPr>
          <a:xfrm>
            <a:off x="1151894" y="2339606"/>
            <a:ext cx="4179561" cy="286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04135-9A53-4E0A-B925-28E649DC7C66}"/>
              </a:ext>
            </a:extLst>
          </p:cNvPr>
          <p:cNvSpPr txBox="1"/>
          <p:nvPr/>
        </p:nvSpPr>
        <p:spPr>
          <a:xfrm>
            <a:off x="1292831" y="2108774"/>
            <a:ext cx="14782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인프라란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29C34-0BF4-429A-9333-75F3878D2903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1. </a:t>
            </a:r>
            <a:r>
              <a:rPr lang="ko-KR" altLang="en-US" sz="1600" dirty="0"/>
              <a:t>인프라 아키텍처란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83E319-04AA-4B0C-BD7D-C8E4170622E1}"/>
              </a:ext>
            </a:extLst>
          </p:cNvPr>
          <p:cNvCxnSpPr>
            <a:cxnSpLocks/>
          </p:cNvCxnSpPr>
          <p:nvPr/>
        </p:nvCxnSpPr>
        <p:spPr>
          <a:xfrm>
            <a:off x="1763487" y="1335789"/>
            <a:ext cx="16328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E7C3C7-82B5-49D2-A1A7-C28A4085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63487" y="1381613"/>
            <a:ext cx="1475825" cy="628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EA746-8916-4CCF-92FB-59754F71DDB2}"/>
              </a:ext>
            </a:extLst>
          </p:cNvPr>
          <p:cNvSpPr txBox="1"/>
          <p:nvPr/>
        </p:nvSpPr>
        <p:spPr>
          <a:xfrm>
            <a:off x="6469155" y="2566052"/>
            <a:ext cx="4067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컴퓨터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시스템의 하드웨어 구조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말한다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컴퓨터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시스템의 근간이 되는 운영 구조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하드웨어 부품을 골라서 상호적으로 연결하여 기능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비용적인 목표를 충족하는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컴퓨터를 만드는 과학 기술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1A9EF-9614-48E4-AC06-3D924AA09C49}"/>
              </a:ext>
            </a:extLst>
          </p:cNvPr>
          <p:cNvSpPr/>
          <p:nvPr/>
        </p:nvSpPr>
        <p:spPr>
          <a:xfrm>
            <a:off x="6319688" y="2339606"/>
            <a:ext cx="4179561" cy="286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E4CC8-876D-4E8F-927B-E0ACF31D66D5}"/>
              </a:ext>
            </a:extLst>
          </p:cNvPr>
          <p:cNvSpPr txBox="1"/>
          <p:nvPr/>
        </p:nvSpPr>
        <p:spPr>
          <a:xfrm>
            <a:off x="6460624" y="2108774"/>
            <a:ext cx="1738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아키텍처란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29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아키텍처의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29C34-0BF4-429A-9333-75F3878D2903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1. </a:t>
            </a:r>
            <a:r>
              <a:rPr lang="ko-KR" altLang="en-US" sz="1600" dirty="0"/>
              <a:t>인프라 아키텍처란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EA746-8916-4CCF-92FB-59754F71DDB2}"/>
              </a:ext>
            </a:extLst>
          </p:cNvPr>
          <p:cNvSpPr txBox="1"/>
          <p:nvPr/>
        </p:nvSpPr>
        <p:spPr>
          <a:xfrm>
            <a:off x="1179047" y="2144560"/>
            <a:ext cx="4067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인프라를 어떻게 구성할지에 대한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구조를 말함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아키텍처는 여러가지가 있으며 각각   장단점이 존재한다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궁극의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	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최적의 아키텍처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없다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인프라 아키텍처의 기본적인 방식에는 집약형과 분활형이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1A9EF-9614-48E4-AC06-3D924AA09C49}"/>
              </a:ext>
            </a:extLst>
          </p:cNvPr>
          <p:cNvSpPr/>
          <p:nvPr/>
        </p:nvSpPr>
        <p:spPr>
          <a:xfrm>
            <a:off x="1029580" y="1918114"/>
            <a:ext cx="4179561" cy="28778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E4CC8-876D-4E8F-927B-E0ACF31D66D5}"/>
              </a:ext>
            </a:extLst>
          </p:cNvPr>
          <p:cNvSpPr txBox="1"/>
          <p:nvPr/>
        </p:nvSpPr>
        <p:spPr>
          <a:xfrm>
            <a:off x="1170517" y="1687282"/>
            <a:ext cx="227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아키텍처의 개요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1B255-FCF3-4A3C-818B-9D8A9A09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2" y="1918114"/>
            <a:ext cx="5526502" cy="33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8" y="494281"/>
            <a:ext cx="7435927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아키텍처의 유형 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집약형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ko-KR" altLang="en-US" sz="5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29C34-0BF4-429A-9333-75F3878D2903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1. </a:t>
            </a:r>
            <a:r>
              <a:rPr lang="ko-KR" altLang="en-US" sz="1600" dirty="0"/>
              <a:t>인프라 아키텍처란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EA746-8916-4CCF-92FB-59754F71DDB2}"/>
              </a:ext>
            </a:extLst>
          </p:cNvPr>
          <p:cNvSpPr txBox="1"/>
          <p:nvPr/>
        </p:nvSpPr>
        <p:spPr>
          <a:xfrm>
            <a:off x="1107609" y="1815150"/>
            <a:ext cx="40673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시스템의 여명기에는 범용장비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호스트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프레임 등으로 불리는 대형 컴퓨터를 이용하여 모든 업무를 처리한다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컴퓨터 한대로 주요 업무를 처리하기 때문에 다중화 기법을 적용한다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 부품을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여러대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두어서 한 대가 고장나 더라도 다른 장비가 동작하며 중단되지 않도록 하는 기법이다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다수의 서로 다른 업무를 동시에 처리하기 위해 유한 리소스 관리를 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1A9EF-9614-48E4-AC06-3D924AA09C49}"/>
              </a:ext>
            </a:extLst>
          </p:cNvPr>
          <p:cNvSpPr/>
          <p:nvPr/>
        </p:nvSpPr>
        <p:spPr>
          <a:xfrm>
            <a:off x="958142" y="1588704"/>
            <a:ext cx="4179561" cy="45977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E4CC8-876D-4E8F-927B-E0ACF31D66D5}"/>
              </a:ext>
            </a:extLst>
          </p:cNvPr>
          <p:cNvSpPr txBox="1"/>
          <p:nvPr/>
        </p:nvSpPr>
        <p:spPr>
          <a:xfrm>
            <a:off x="1099079" y="1357872"/>
            <a:ext cx="26270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집약형 아키텍처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DFAE4F-A268-47FD-B505-00E5E8F5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29" y="1588705"/>
            <a:ext cx="5000625" cy="26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879BF2-8F51-4D26-A386-0B5B83D92D3A}"/>
              </a:ext>
            </a:extLst>
          </p:cNvPr>
          <p:cNvSpPr txBox="1"/>
          <p:nvPr/>
        </p:nvSpPr>
        <p:spPr>
          <a:xfrm>
            <a:off x="5906070" y="4832198"/>
            <a:ext cx="235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구성이 간단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높은 안정성 고성능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51EC76-CCC2-4818-9F6C-E91F75487673}"/>
              </a:ext>
            </a:extLst>
          </p:cNvPr>
          <p:cNvSpPr/>
          <p:nvPr/>
        </p:nvSpPr>
        <p:spPr>
          <a:xfrm>
            <a:off x="5830929" y="4657318"/>
            <a:ext cx="2350276" cy="15291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2C6A1-15E3-4274-8D6F-D652FFA939E1}"/>
              </a:ext>
            </a:extLst>
          </p:cNvPr>
          <p:cNvSpPr txBox="1"/>
          <p:nvPr/>
        </p:nvSpPr>
        <p:spPr>
          <a:xfrm>
            <a:off x="6338153" y="4426486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5968C-8D1A-451E-A723-39FB8914EE69}"/>
              </a:ext>
            </a:extLst>
          </p:cNvPr>
          <p:cNvSpPr txBox="1"/>
          <p:nvPr/>
        </p:nvSpPr>
        <p:spPr>
          <a:xfrm>
            <a:off x="8464038" y="4832198"/>
            <a:ext cx="236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대형 컴퓨터 추가 도입 및 유지비가 비쌈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확장성에 한계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C5BD86-296C-4A09-917F-F1A263410F82}"/>
              </a:ext>
            </a:extLst>
          </p:cNvPr>
          <p:cNvSpPr/>
          <p:nvPr/>
        </p:nvSpPr>
        <p:spPr>
          <a:xfrm>
            <a:off x="8457711" y="4689152"/>
            <a:ext cx="2350275" cy="1497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4F75A-7C1B-4D95-81E1-AA51F3B01621}"/>
              </a:ext>
            </a:extLst>
          </p:cNvPr>
          <p:cNvSpPr txBox="1"/>
          <p:nvPr/>
        </p:nvSpPr>
        <p:spPr>
          <a:xfrm>
            <a:off x="9080294" y="4458321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91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8" y="494281"/>
            <a:ext cx="7897453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아키텍처의 유형 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분할형</a:t>
            </a:r>
            <a:r>
              <a:rPr lang="en-US" altLang="ko-KR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ko-KR" altLang="en-US" sz="5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29C34-0BF4-429A-9333-75F3878D2903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1. </a:t>
            </a:r>
            <a:r>
              <a:rPr lang="ko-KR" altLang="en-US" sz="1600" dirty="0"/>
              <a:t>인프라 아키텍처란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EA746-8916-4CCF-92FB-59754F71DDB2}"/>
              </a:ext>
            </a:extLst>
          </p:cNvPr>
          <p:cNvSpPr txBox="1"/>
          <p:nvPr/>
        </p:nvSpPr>
        <p:spPr>
          <a:xfrm>
            <a:off x="958143" y="1815150"/>
            <a:ext cx="42168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소형 컴퓨터 여러 대로 대형 컴퓨터가 했던 업무를 분할 처리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한대가 고장나도 다른 컴퓨터를 이용해 안정성을 담보하고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소형 컴퓨터는 표준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OS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 개발 언어를 사용하기 때문에 오픈 시스템이라고 부르고 여러 대의 컴퓨터를 연결했다는 의미에서 분산 시스템이라고 부른다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서버는 컴퓨터 자체 또는 컴퓨터에서 돌아가는 소프트웨어를 가리킨다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1A9EF-9614-48E4-AC06-3D924AA09C49}"/>
              </a:ext>
            </a:extLst>
          </p:cNvPr>
          <p:cNvSpPr/>
          <p:nvPr/>
        </p:nvSpPr>
        <p:spPr>
          <a:xfrm>
            <a:off x="958142" y="1588704"/>
            <a:ext cx="4179561" cy="45977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E4CC8-876D-4E8F-927B-E0ACF31D66D5}"/>
              </a:ext>
            </a:extLst>
          </p:cNvPr>
          <p:cNvSpPr txBox="1"/>
          <p:nvPr/>
        </p:nvSpPr>
        <p:spPr>
          <a:xfrm>
            <a:off x="1099079" y="1357872"/>
            <a:ext cx="26270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분할형 아키텍처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79BF2-8F51-4D26-A386-0B5B83D92D3A}"/>
              </a:ext>
            </a:extLst>
          </p:cNvPr>
          <p:cNvSpPr txBox="1"/>
          <p:nvPr/>
        </p:nvSpPr>
        <p:spPr>
          <a:xfrm>
            <a:off x="5900638" y="4805758"/>
            <a:ext cx="235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낮은 비용으로 시스템 구축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높은 확장성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51EC76-CCC2-4818-9F6C-E91F75487673}"/>
              </a:ext>
            </a:extLst>
          </p:cNvPr>
          <p:cNvSpPr/>
          <p:nvPr/>
        </p:nvSpPr>
        <p:spPr>
          <a:xfrm>
            <a:off x="5830929" y="4557276"/>
            <a:ext cx="2350276" cy="16292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2C6A1-15E3-4274-8D6F-D652FFA939E1}"/>
              </a:ext>
            </a:extLst>
          </p:cNvPr>
          <p:cNvSpPr txBox="1"/>
          <p:nvPr/>
        </p:nvSpPr>
        <p:spPr>
          <a:xfrm>
            <a:off x="6096000" y="4382423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5968C-8D1A-451E-A723-39FB8914EE69}"/>
              </a:ext>
            </a:extLst>
          </p:cNvPr>
          <p:cNvSpPr txBox="1"/>
          <p:nvPr/>
        </p:nvSpPr>
        <p:spPr>
          <a:xfrm>
            <a:off x="8383135" y="4752648"/>
            <a:ext cx="241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대수가 늘어나면 관리구조가 복잡해짐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고장 시 역할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 검토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C5BD86-296C-4A09-917F-F1A263410F82}"/>
              </a:ext>
            </a:extLst>
          </p:cNvPr>
          <p:cNvSpPr/>
          <p:nvPr/>
        </p:nvSpPr>
        <p:spPr>
          <a:xfrm>
            <a:off x="8371705" y="4557276"/>
            <a:ext cx="2436281" cy="16292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4F75A-7C1B-4D95-81E1-AA51F3B01621}"/>
              </a:ext>
            </a:extLst>
          </p:cNvPr>
          <p:cNvSpPr txBox="1"/>
          <p:nvPr/>
        </p:nvSpPr>
        <p:spPr>
          <a:xfrm>
            <a:off x="8613288" y="4382423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DFD833-62B1-42DE-B962-87DEFAD1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28" y="1588704"/>
            <a:ext cx="4977057" cy="271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6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비동기형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B7998-A5EF-45B9-9120-140FC5278CE6}"/>
              </a:ext>
            </a:extLst>
          </p:cNvPr>
          <p:cNvSpPr txBox="1"/>
          <p:nvPr/>
        </p:nvSpPr>
        <p:spPr>
          <a:xfrm>
            <a:off x="1205615" y="2527254"/>
            <a:ext cx="4125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요청을 보냈을 경우 서버의 응답을 기다리지 않고 다음 작업을 하는 방식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응답을 기다리지 않고 바로 다음 작업을 하기 때문에 속도가 빨라진다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요청을 남발하면 역으로 서버에 과부하가 오기 쉽다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이동이 없는 통신으로 인해 보안상의 문제가 생길 수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54721-3714-4ED0-A77A-66E60B39FC5B}"/>
              </a:ext>
            </a:extLst>
          </p:cNvPr>
          <p:cNvSpPr/>
          <p:nvPr/>
        </p:nvSpPr>
        <p:spPr>
          <a:xfrm>
            <a:off x="1151894" y="2339605"/>
            <a:ext cx="4179561" cy="3791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04135-9A53-4E0A-B925-28E649DC7C66}"/>
              </a:ext>
            </a:extLst>
          </p:cNvPr>
          <p:cNvSpPr txBox="1"/>
          <p:nvPr/>
        </p:nvSpPr>
        <p:spPr>
          <a:xfrm>
            <a:off x="1378593" y="2108774"/>
            <a:ext cx="1306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비동기형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29C34-0BF4-429A-9333-75F3878D2903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83E319-04AA-4B0C-BD7D-C8E4170622E1}"/>
              </a:ext>
            </a:extLst>
          </p:cNvPr>
          <p:cNvCxnSpPr>
            <a:cxnSpLocks/>
          </p:cNvCxnSpPr>
          <p:nvPr/>
        </p:nvCxnSpPr>
        <p:spPr>
          <a:xfrm>
            <a:off x="908304" y="1325879"/>
            <a:ext cx="2331008" cy="99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E7C3C7-82B5-49D2-A1A7-C28A4085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064" y="1455238"/>
            <a:ext cx="1475825" cy="6285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DCA25A-8C26-497B-9A37-1AB57B68DA63}"/>
              </a:ext>
            </a:extLst>
          </p:cNvPr>
          <p:cNvSpPr/>
          <p:nvPr/>
        </p:nvSpPr>
        <p:spPr>
          <a:xfrm>
            <a:off x="5688973" y="4655359"/>
            <a:ext cx="5143500" cy="978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A99F4-98E6-49BE-A76C-2470FC5B2EA8}"/>
              </a:ext>
            </a:extLst>
          </p:cNvPr>
          <p:cNvSpPr txBox="1"/>
          <p:nvPr/>
        </p:nvSpPr>
        <p:spPr>
          <a:xfrm>
            <a:off x="5688973" y="4710961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사진은 웹 방식으로 웹 페이지를 탐색하는 것과 같은 처리 과정으로 제작됩니다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특징으로는 항상 플레이어의 액션에 응답을 주는 형태로 제작됩니다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E44252-2C70-4A64-B285-D5E286891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907" y="2314574"/>
            <a:ext cx="5143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23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비동기형 서버 예시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DCA25A-8C26-497B-9A37-1AB57B68DA63}"/>
              </a:ext>
            </a:extLst>
          </p:cNvPr>
          <p:cNvSpPr/>
          <p:nvPr/>
        </p:nvSpPr>
        <p:spPr>
          <a:xfrm>
            <a:off x="1109700" y="1325879"/>
            <a:ext cx="2797744" cy="4892964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A99F4-98E6-49BE-A76C-2470FC5B2EA8}"/>
              </a:ext>
            </a:extLst>
          </p:cNvPr>
          <p:cNvSpPr txBox="1"/>
          <p:nvPr/>
        </p:nvSpPr>
        <p:spPr>
          <a:xfrm>
            <a:off x="1109701" y="5849511"/>
            <a:ext cx="279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다이어트의 주범 포켓몬 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3EF927-604D-4B0E-BFF8-C6595E82540F}"/>
              </a:ext>
            </a:extLst>
          </p:cNvPr>
          <p:cNvSpPr/>
          <p:nvPr/>
        </p:nvSpPr>
        <p:spPr>
          <a:xfrm>
            <a:off x="4260085" y="1325880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B3BD8-5780-40F2-ACDE-90488336F600}"/>
              </a:ext>
            </a:extLst>
          </p:cNvPr>
          <p:cNvSpPr txBox="1"/>
          <p:nvPr/>
        </p:nvSpPr>
        <p:spPr>
          <a:xfrm>
            <a:off x="4260085" y="3222957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Kakao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이긴 클레시오브클랜</a:t>
            </a:r>
          </a:p>
        </p:txBody>
      </p:sp>
      <p:pic>
        <p:nvPicPr>
          <p:cNvPr id="1028" name="Picture 4" descr="클래시오브클랜] 숨은 팁, 중요 팁, 꿀팁 모든 팁들 모아보기">
            <a:extLst>
              <a:ext uri="{FF2B5EF4-FFF2-40B4-BE49-F238E27FC236}">
                <a16:creationId xmlns:a16="http://schemas.microsoft.com/office/drawing/2014/main" id="{B4436AAA-5742-4D6C-A65F-7AB8F2FA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63" y="1458906"/>
            <a:ext cx="3021815" cy="170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5A25BF-942C-4882-A18C-2CEC3DCB5EC0}"/>
              </a:ext>
            </a:extLst>
          </p:cNvPr>
          <p:cNvSpPr/>
          <p:nvPr/>
        </p:nvSpPr>
        <p:spPr>
          <a:xfrm>
            <a:off x="4286945" y="3952433"/>
            <a:ext cx="3386773" cy="226641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5D99B-339B-4B49-88EE-5549F34E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42" y="4018192"/>
            <a:ext cx="2958456" cy="1699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CA8462-C8DF-4C02-B459-2FDA3B1BE700}"/>
              </a:ext>
            </a:extLst>
          </p:cNvPr>
          <p:cNvSpPr txBox="1"/>
          <p:nvPr/>
        </p:nvSpPr>
        <p:spPr>
          <a:xfrm>
            <a:off x="4248653" y="5849511"/>
            <a:ext cx="340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쿠키런 킹덤의 혼돈의 케이크 타워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5715D9-5F77-44B7-A9C6-F8E211C1B89F}"/>
              </a:ext>
            </a:extLst>
          </p:cNvPr>
          <p:cNvSpPr/>
          <p:nvPr/>
        </p:nvSpPr>
        <p:spPr>
          <a:xfrm>
            <a:off x="8010927" y="1325879"/>
            <a:ext cx="2797744" cy="4892964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E22182-3159-4DB8-B9C3-FB7094336B0E}"/>
              </a:ext>
            </a:extLst>
          </p:cNvPr>
          <p:cNvSpPr txBox="1"/>
          <p:nvPr/>
        </p:nvSpPr>
        <p:spPr>
          <a:xfrm>
            <a:off x="8010928" y="5849511"/>
            <a:ext cx="279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OP.GG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플레이어 분석</a:t>
            </a:r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29ACE0C9-7BFE-4E65-A5F8-809EE0D5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305" y="1828252"/>
            <a:ext cx="2624988" cy="40212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CE9C09-0D91-465E-B375-1229CC5A2AFF}"/>
              </a:ext>
            </a:extLst>
          </p:cNvPr>
          <p:cNvSpPr txBox="1"/>
          <p:nvPr/>
        </p:nvSpPr>
        <p:spPr>
          <a:xfrm>
            <a:off x="8010926" y="1325879"/>
            <a:ext cx="282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블랙서바이벌 </a:t>
            </a:r>
            <a:r>
              <a:rPr lang="ko-KR" altLang="en-US" b="1" strike="sngStrike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김민수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전적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BF4CB5-92AE-47B4-8B93-7349EAF1D779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pic>
        <p:nvPicPr>
          <p:cNvPr id="5" name="Picture 4" descr="Pokémon GO - Apps on Google Play">
            <a:extLst>
              <a:ext uri="{FF2B5EF4-FFF2-40B4-BE49-F238E27FC236}">
                <a16:creationId xmlns:a16="http://schemas.microsoft.com/office/drawing/2014/main" id="{3013F3FD-4206-4A17-8757-D3E137E4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62" y="1409541"/>
            <a:ext cx="2469420" cy="439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6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89A3-3B67-4E65-B0C8-070382A8ED6E}"/>
              </a:ext>
            </a:extLst>
          </p:cNvPr>
          <p:cNvSpPr txBox="1"/>
          <p:nvPr/>
        </p:nvSpPr>
        <p:spPr>
          <a:xfrm>
            <a:off x="0" y="655612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9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89879-E166-4673-80C0-213EAD67E0BB}"/>
              </a:ext>
            </a:extLst>
          </p:cNvPr>
          <p:cNvSpPr/>
          <p:nvPr/>
        </p:nvSpPr>
        <p:spPr>
          <a:xfrm>
            <a:off x="629920" y="351765"/>
            <a:ext cx="10932160" cy="6154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4E654-F4D2-4735-85BD-1C6137D7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19" y="494281"/>
            <a:ext cx="6046912" cy="841508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지속형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B7998-A5EF-45B9-9120-140FC5278CE6}"/>
              </a:ext>
            </a:extLst>
          </p:cNvPr>
          <p:cNvSpPr txBox="1"/>
          <p:nvPr/>
        </p:nvSpPr>
        <p:spPr>
          <a:xfrm>
            <a:off x="1301361" y="2566052"/>
            <a:ext cx="4067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월드가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지속적으로 유지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되는 형태의 게임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접속자가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명만 있어도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서버를 내릴 수 없다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지속형 게임의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 요구조건이 까다로운 편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 상태를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항상 보관하고 관리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해야 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A25E-CDFA-40EC-B72F-88268709490A}"/>
              </a:ext>
            </a:extLst>
          </p:cNvPr>
          <p:cNvSpPr/>
          <p:nvPr/>
        </p:nvSpPr>
        <p:spPr>
          <a:xfrm>
            <a:off x="439420" y="534420"/>
            <a:ext cx="381000" cy="79145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54721-3714-4ED0-A77A-66E60B39FC5B}"/>
              </a:ext>
            </a:extLst>
          </p:cNvPr>
          <p:cNvSpPr/>
          <p:nvPr/>
        </p:nvSpPr>
        <p:spPr>
          <a:xfrm>
            <a:off x="1151894" y="2339606"/>
            <a:ext cx="4179561" cy="33881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04135-9A53-4E0A-B925-28E649DC7C66}"/>
              </a:ext>
            </a:extLst>
          </p:cNvPr>
          <p:cNvSpPr txBox="1"/>
          <p:nvPr/>
        </p:nvSpPr>
        <p:spPr>
          <a:xfrm>
            <a:off x="1518856" y="2108774"/>
            <a:ext cx="10262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동기형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B8DCE-D56B-4785-A7D7-B1C94051E34F}"/>
              </a:ext>
            </a:extLst>
          </p:cNvPr>
          <p:cNvSpPr/>
          <p:nvPr/>
        </p:nvSpPr>
        <p:spPr>
          <a:xfrm>
            <a:off x="607060" y="630555"/>
            <a:ext cx="45719" cy="56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83E319-04AA-4B0C-BD7D-C8E4170622E1}"/>
              </a:ext>
            </a:extLst>
          </p:cNvPr>
          <p:cNvCxnSpPr>
            <a:cxnSpLocks/>
          </p:cNvCxnSpPr>
          <p:nvPr/>
        </p:nvCxnSpPr>
        <p:spPr>
          <a:xfrm>
            <a:off x="908304" y="1325879"/>
            <a:ext cx="17770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E7C3C7-82B5-49D2-A1A7-C28A4085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064" y="1455238"/>
            <a:ext cx="1475825" cy="6285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667200-E492-4096-9726-1CACFF5540C0}"/>
              </a:ext>
            </a:extLst>
          </p:cNvPr>
          <p:cNvSpPr/>
          <p:nvPr/>
        </p:nvSpPr>
        <p:spPr>
          <a:xfrm>
            <a:off x="5853429" y="3816611"/>
            <a:ext cx="4594301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D4EB9-AA0E-4ADA-910C-8A296336119B}"/>
              </a:ext>
            </a:extLst>
          </p:cNvPr>
          <p:cNvSpPr txBox="1"/>
          <p:nvPr/>
        </p:nvSpPr>
        <p:spPr>
          <a:xfrm>
            <a:off x="5853426" y="3850351"/>
            <a:ext cx="4594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사진처럼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지속형 게임은 서버에서 상태를 항상 보관하고 관리해야 하기 때문에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CS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구조를 사용합니다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대부분의 중요한 로직은 서버에서 관리 하기 때문에 클라이언트 해킹으로부터 비교적 안전합니다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D8BB94-3474-4B26-BEEA-B9567B8F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6" y="836869"/>
            <a:ext cx="4594301" cy="27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2FCA06-72C7-4D28-A628-0CBF47D4A552}"/>
              </a:ext>
            </a:extLst>
          </p:cNvPr>
          <p:cNvSpPr txBox="1"/>
          <p:nvPr/>
        </p:nvSpPr>
        <p:spPr>
          <a:xfrm>
            <a:off x="10055290" y="6556123"/>
            <a:ext cx="2136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2. </a:t>
            </a:r>
            <a:r>
              <a:rPr lang="ko-KR" altLang="en-US" sz="1600" dirty="0"/>
              <a:t>게임 서버의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C5CA55-8030-4FF2-BA27-AE8D8C789CCD}"/>
              </a:ext>
            </a:extLst>
          </p:cNvPr>
          <p:cNvSpPr txBox="1"/>
          <p:nvPr/>
        </p:nvSpPr>
        <p:spPr>
          <a:xfrm>
            <a:off x="5853423" y="5653662"/>
            <a:ext cx="461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CS(Client Server)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클라이언트와 서버 간에 작업을 분리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해주는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분산 애플리케이션 구조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81A85-1EC7-4BC9-9C4A-DECEAC40A7A7}"/>
              </a:ext>
            </a:extLst>
          </p:cNvPr>
          <p:cNvSpPr/>
          <p:nvPr/>
        </p:nvSpPr>
        <p:spPr>
          <a:xfrm>
            <a:off x="5853423" y="5558511"/>
            <a:ext cx="4594301" cy="805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E5DA6B-4EB6-4C87-8879-B91058309172}"/>
              </a:ext>
            </a:extLst>
          </p:cNvPr>
          <p:cNvSpPr txBox="1"/>
          <p:nvPr/>
        </p:nvSpPr>
        <p:spPr>
          <a:xfrm>
            <a:off x="5976729" y="5327679"/>
            <a:ext cx="15135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환경이란</a:t>
            </a:r>
          </a:p>
        </p:txBody>
      </p:sp>
    </p:spTree>
    <p:extLst>
      <p:ext uri="{BB962C8B-B14F-4D97-AF65-F5344CB8AC3E}">
        <p14:creationId xmlns:p14="http://schemas.microsoft.com/office/powerpoint/2010/main" val="408785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1198</Words>
  <Application>Microsoft Office PowerPoint</Application>
  <PresentationFormat>와이드스크린</PresentationFormat>
  <Paragraphs>239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Whitney</vt:lpstr>
      <vt:lpstr>나눔스퀘어 ExtraBold</vt:lpstr>
      <vt:lpstr>나눔스퀘어 Light</vt:lpstr>
      <vt:lpstr>나눔스퀘어_ac Light</vt:lpstr>
      <vt:lpstr>나눔스퀘어OTF_ac ExtraBold</vt:lpstr>
      <vt:lpstr>Arial</vt:lpstr>
      <vt:lpstr>Calibri</vt:lpstr>
      <vt:lpstr>Calibri Light</vt:lpstr>
      <vt:lpstr>Office Theme</vt:lpstr>
      <vt:lpstr>상용 게임 서버 분석</vt:lpstr>
      <vt:lpstr>Contents</vt:lpstr>
      <vt:lpstr>IT 인프라 아키텍처란?</vt:lpstr>
      <vt:lpstr>아키텍처의 개요</vt:lpstr>
      <vt:lpstr>아키텍처의 유형 (집약형)</vt:lpstr>
      <vt:lpstr>아키텍처의 유형 (분할형)</vt:lpstr>
      <vt:lpstr>비동기형 게임</vt:lpstr>
      <vt:lpstr>비동기형 서버 예시</vt:lpstr>
      <vt:lpstr>지속형 게임</vt:lpstr>
      <vt:lpstr>지속형 서버 예시</vt:lpstr>
      <vt:lpstr>세션형 게임</vt:lpstr>
      <vt:lpstr>세션형 게임 방식 추가 설명</vt:lpstr>
      <vt:lpstr>세션형 서버 예시</vt:lpstr>
      <vt:lpstr>간단한 게임 소개</vt:lpstr>
      <vt:lpstr>카우치베이스</vt:lpstr>
      <vt:lpstr>아키텍처</vt:lpstr>
      <vt:lpstr>NGINX(역 프록시)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상용 게임 서버 분석</dc:title>
  <dc:creator>김 EH현</dc:creator>
  <cp:lastModifiedBy>김 EH현</cp:lastModifiedBy>
  <cp:revision>481</cp:revision>
  <dcterms:created xsi:type="dcterms:W3CDTF">2022-04-11T01:23:15Z</dcterms:created>
  <dcterms:modified xsi:type="dcterms:W3CDTF">2022-04-27T05:16:33Z</dcterms:modified>
</cp:coreProperties>
</file>